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
  </p:notesMasterIdLst>
  <p:handoutMasterIdLst>
    <p:handoutMasterId r:id="rId5"/>
  </p:handoutMasterIdLst>
  <p:sldIdLst>
    <p:sldId id="256" r:id="rId2"/>
    <p:sldId id="257" r:id="rId3"/>
  </p:sldIdLst>
  <p:sldSz cx="6858000" cy="9906000" type="A4"/>
  <p:notesSz cx="6794500" cy="9906000"/>
  <p:kinsoku lang="ja-JP" invalStChars="、。，．・：；？！゛゜ヽヾゝゞ々ー’”）〕］｝〉》」』】°‰′″℃￠％ぁぃぅぇぉっゃゅょゎァィゥェォッャュョヮヵヶ!%),.:;?]}｡｣､･ｧｨｩｪｫｬｭｮｯｰﾞﾟ" invalEndChars="‘“（〔［｛〈《「『【￥＄$([\{｢￡"/>
  <p:defaultTextStyle>
    <a:defPPr>
      <a:defRPr lang="de-DE"/>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120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2466" y="-102"/>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98029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2112963" y="747713"/>
            <a:ext cx="2568575" cy="370998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1" name="Rectangle 3"/>
          <p:cNvSpPr>
            <a:spLocks noGrp="1" noChangeArrowheads="1"/>
          </p:cNvSpPr>
          <p:nvPr>
            <p:ph type="body" sz="quarter" idx="3"/>
          </p:nvPr>
        </p:nvSpPr>
        <p:spPr bwMode="auto">
          <a:xfrm>
            <a:off x="906463" y="4708525"/>
            <a:ext cx="4981575" cy="417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343" tIns="44379" rIns="90343" bIns="44379"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Tree>
    <p:extLst>
      <p:ext uri="{BB962C8B-B14F-4D97-AF65-F5344CB8AC3E}">
        <p14:creationId xmlns:p14="http://schemas.microsoft.com/office/powerpoint/2010/main" xmlns="" val="834821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6575"/>
            <a:ext cx="5829300" cy="212407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xmlns="" val="121219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199838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886325" y="881063"/>
            <a:ext cx="1457325" cy="7924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14350" y="881063"/>
            <a:ext cx="4219575" cy="79248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3225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03778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6365875"/>
            <a:ext cx="5829300" cy="1966913"/>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xmlns="" val="375207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1435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50520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22381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96875"/>
            <a:ext cx="6172200" cy="1651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5666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xmlns="" val="255248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6932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93700"/>
            <a:ext cx="2255838" cy="1679575"/>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xmlns="" val="165412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934200"/>
            <a:ext cx="4114800" cy="819150"/>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xmlns="" val="209573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5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514350" y="2862263"/>
            <a:ext cx="582930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76200"/>
            <a:ext cx="6324600" cy="439738"/>
          </a:xfrm>
          <a:noFill/>
        </p:spPr>
        <p:txBody>
          <a:bodyPr/>
          <a:lstStyle/>
          <a:p>
            <a:r>
              <a:rPr lang="de-DE" altLang="de-DE" sz="1400" b="1" i="1" smtClean="0">
                <a:solidFill>
                  <a:srgbClr val="01206D"/>
                </a:solidFill>
              </a:rPr>
              <a:t>Der Reit- und Fahrverein Gunzenhausen e.V. &amp; Reiterhof Altmühlsee lädt ein zur</a:t>
            </a:r>
          </a:p>
        </p:txBody>
      </p:sp>
      <p:graphicFrame>
        <p:nvGraphicFramePr>
          <p:cNvPr id="2051" name="Object 4">
            <a:hlinkClick r:id="" action="ppaction://ole?verb=0"/>
          </p:cNvPr>
          <p:cNvGraphicFramePr>
            <a:graphicFrameLocks/>
          </p:cNvGraphicFramePr>
          <p:nvPr/>
        </p:nvGraphicFramePr>
        <p:xfrm>
          <a:off x="914400" y="1568450"/>
          <a:ext cx="5105400" cy="1981200"/>
        </p:xfrm>
        <a:graphic>
          <a:graphicData uri="http://schemas.openxmlformats.org/presentationml/2006/ole">
            <p:oleObj spid="_x0000_s2058" name="WordArt 2.0" r:id="rId3" imgW="4572000" imgH="3048000" progId="">
              <p:embed/>
            </p:oleObj>
          </a:graphicData>
        </a:graphic>
      </p:graphicFrame>
      <p:sp>
        <p:nvSpPr>
          <p:cNvPr id="2052" name="Rectangle 5"/>
          <p:cNvSpPr>
            <a:spLocks noChangeArrowheads="1"/>
          </p:cNvSpPr>
          <p:nvPr/>
        </p:nvSpPr>
        <p:spPr bwMode="auto">
          <a:xfrm>
            <a:off x="76200" y="4160838"/>
            <a:ext cx="6953200" cy="574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de-DE" altLang="de-DE" sz="1500" b="1" dirty="0">
                <a:solidFill>
                  <a:srgbClr val="01206D"/>
                </a:solidFill>
              </a:rPr>
              <a:t>Treffpunkt:</a:t>
            </a:r>
            <a:r>
              <a:rPr lang="de-DE" altLang="de-DE" sz="1500" dirty="0">
                <a:solidFill>
                  <a:srgbClr val="01206D"/>
                </a:solidFill>
              </a:rPr>
              <a:t>	Reiterhof </a:t>
            </a:r>
            <a:r>
              <a:rPr lang="de-DE" altLang="de-DE" sz="1500" dirty="0" err="1" smtClean="0">
                <a:solidFill>
                  <a:srgbClr val="01206D"/>
                </a:solidFill>
              </a:rPr>
              <a:t>Altmühlsee</a:t>
            </a:r>
            <a:r>
              <a:rPr lang="de-DE" altLang="de-DE" sz="1500" dirty="0" smtClean="0">
                <a:solidFill>
                  <a:srgbClr val="01206D"/>
                </a:solidFill>
              </a:rPr>
              <a:t> Turnierplatz </a:t>
            </a:r>
            <a:r>
              <a:rPr lang="de-DE" altLang="de-DE" sz="1500" dirty="0">
                <a:solidFill>
                  <a:srgbClr val="01206D"/>
                </a:solidFill>
              </a:rPr>
              <a:t>– </a:t>
            </a:r>
            <a:r>
              <a:rPr lang="de-DE" altLang="de-DE" sz="1500" u="sng" dirty="0">
                <a:solidFill>
                  <a:srgbClr val="01206D"/>
                </a:solidFill>
              </a:rPr>
              <a:t>Gunzenhausen/Wald</a:t>
            </a:r>
            <a:r>
              <a:rPr lang="de-DE" altLang="de-DE" sz="1500" dirty="0">
                <a:solidFill>
                  <a:srgbClr val="01206D"/>
                </a:solidFill>
              </a:rPr>
              <a:t>		</a:t>
            </a:r>
            <a:r>
              <a:rPr lang="de-DE" altLang="de-DE" sz="1500" dirty="0" smtClean="0">
                <a:solidFill>
                  <a:srgbClr val="01206D"/>
                </a:solidFill>
              </a:rPr>
              <a:t>	9.00 </a:t>
            </a:r>
            <a:r>
              <a:rPr lang="de-DE" altLang="de-DE" sz="1500" dirty="0">
                <a:solidFill>
                  <a:srgbClr val="01206D"/>
                </a:solidFill>
              </a:rPr>
              <a:t>Uhr Sektempfang und Eintragung ins Fahrtenbuch.</a:t>
            </a:r>
          </a:p>
          <a:p>
            <a:pPr>
              <a:spcBef>
                <a:spcPct val="50000"/>
              </a:spcBef>
              <a:buSzTx/>
              <a:buFontTx/>
              <a:buNone/>
            </a:pPr>
            <a:r>
              <a:rPr lang="de-DE" altLang="de-DE" sz="1500" b="1" dirty="0">
                <a:solidFill>
                  <a:srgbClr val="01206D"/>
                </a:solidFill>
              </a:rPr>
              <a:t>Abfahrt:</a:t>
            </a:r>
            <a:r>
              <a:rPr lang="de-DE" altLang="de-DE" sz="1500" dirty="0">
                <a:solidFill>
                  <a:srgbClr val="01206D"/>
                </a:solidFill>
              </a:rPr>
              <a:t>		ab 9:30 Uhr im Abstand von 5 Min. </a:t>
            </a:r>
          </a:p>
          <a:p>
            <a:pPr>
              <a:spcBef>
                <a:spcPct val="50000"/>
              </a:spcBef>
              <a:buSzTx/>
              <a:buFontTx/>
              <a:buNone/>
            </a:pPr>
            <a:r>
              <a:rPr lang="de-DE" altLang="de-DE" sz="1500" b="1" dirty="0">
                <a:solidFill>
                  <a:srgbClr val="01206D"/>
                </a:solidFill>
              </a:rPr>
              <a:t>Strecke:</a:t>
            </a:r>
            <a:r>
              <a:rPr lang="de-DE" altLang="de-DE" sz="1500" dirty="0">
                <a:solidFill>
                  <a:srgbClr val="01206D"/>
                </a:solidFill>
              </a:rPr>
              <a:t>		ca. </a:t>
            </a:r>
            <a:r>
              <a:rPr lang="de-DE" altLang="de-DE" sz="1500" dirty="0" smtClean="0">
                <a:solidFill>
                  <a:srgbClr val="01206D"/>
                </a:solidFill>
              </a:rPr>
              <a:t>30 </a:t>
            </a:r>
            <a:r>
              <a:rPr lang="de-DE" altLang="de-DE" sz="1500" dirty="0">
                <a:solidFill>
                  <a:srgbClr val="01206D"/>
                </a:solidFill>
              </a:rPr>
              <a:t>km befestigte Wege, Fahrzeit ca. 3,5 Std. </a:t>
            </a:r>
          </a:p>
          <a:p>
            <a:pPr>
              <a:spcBef>
                <a:spcPct val="50000"/>
              </a:spcBef>
              <a:buSzTx/>
              <a:buFontTx/>
              <a:buNone/>
            </a:pPr>
            <a:r>
              <a:rPr lang="de-DE" altLang="de-DE" sz="1500" b="1" dirty="0">
                <a:solidFill>
                  <a:srgbClr val="01206D"/>
                </a:solidFill>
              </a:rPr>
              <a:t>Ziel:	</a:t>
            </a:r>
            <a:r>
              <a:rPr lang="de-DE" altLang="de-DE" sz="1500" dirty="0">
                <a:solidFill>
                  <a:srgbClr val="01206D"/>
                </a:solidFill>
              </a:rPr>
              <a:t>	</a:t>
            </a:r>
            <a:r>
              <a:rPr lang="de-DE" altLang="de-DE" sz="1500" b="1" dirty="0" smtClean="0">
                <a:solidFill>
                  <a:srgbClr val="01206D"/>
                </a:solidFill>
              </a:rPr>
              <a:t>RV</a:t>
            </a:r>
            <a:r>
              <a:rPr lang="de-DE" altLang="de-DE" sz="1500" dirty="0" smtClean="0">
                <a:solidFill>
                  <a:srgbClr val="01206D"/>
                </a:solidFill>
              </a:rPr>
              <a:t> </a:t>
            </a:r>
            <a:r>
              <a:rPr lang="de-DE" altLang="de-DE" sz="1500" b="1" dirty="0" smtClean="0">
                <a:solidFill>
                  <a:srgbClr val="01206D"/>
                </a:solidFill>
              </a:rPr>
              <a:t>Bechhofen </a:t>
            </a:r>
            <a:r>
              <a:rPr lang="de-DE" altLang="de-DE" sz="1500" b="1" dirty="0">
                <a:solidFill>
                  <a:srgbClr val="01206D"/>
                </a:solidFill>
              </a:rPr>
              <a:t>über </a:t>
            </a:r>
            <a:r>
              <a:rPr lang="de-DE" altLang="de-DE" sz="1500" b="1" dirty="0" err="1">
                <a:solidFill>
                  <a:srgbClr val="01206D"/>
                </a:solidFill>
              </a:rPr>
              <a:t>Höhberg</a:t>
            </a:r>
            <a:r>
              <a:rPr lang="de-DE" altLang="de-DE" sz="1500" b="1" dirty="0">
                <a:solidFill>
                  <a:srgbClr val="01206D"/>
                </a:solidFill>
              </a:rPr>
              <a:t>, </a:t>
            </a:r>
            <a:r>
              <a:rPr lang="de-DE" altLang="de-DE" sz="1500" b="1" dirty="0" err="1" smtClean="0">
                <a:solidFill>
                  <a:srgbClr val="01206D"/>
                </a:solidFill>
              </a:rPr>
              <a:t>Goldbühl</a:t>
            </a:r>
            <a:r>
              <a:rPr lang="de-DE" altLang="de-DE" sz="1500" b="1" dirty="0" smtClean="0">
                <a:solidFill>
                  <a:srgbClr val="01206D"/>
                </a:solidFill>
              </a:rPr>
              <a:t>, </a:t>
            </a:r>
            <a:r>
              <a:rPr lang="de-DE" altLang="de-DE" sz="1500" b="1" dirty="0" err="1" smtClean="0">
                <a:solidFill>
                  <a:srgbClr val="01206D"/>
                </a:solidFill>
              </a:rPr>
              <a:t>Röthenb</a:t>
            </a:r>
            <a:r>
              <a:rPr lang="de-DE" altLang="de-DE" sz="1500" b="1" dirty="0" smtClean="0">
                <a:solidFill>
                  <a:srgbClr val="01206D"/>
                </a:solidFill>
              </a:rPr>
              <a:t>. Mühle .   </a:t>
            </a:r>
            <a:r>
              <a:rPr lang="de-DE" altLang="de-DE" sz="1500" b="1" dirty="0">
                <a:solidFill>
                  <a:srgbClr val="01206D"/>
                </a:solidFill>
              </a:rPr>
              <a:t>		</a:t>
            </a:r>
            <a:r>
              <a:rPr lang="de-DE" altLang="de-DE" sz="1500" b="1" dirty="0" smtClean="0">
                <a:solidFill>
                  <a:srgbClr val="01206D"/>
                </a:solidFill>
              </a:rPr>
              <a:t>Zurück </a:t>
            </a:r>
            <a:r>
              <a:rPr lang="de-DE" altLang="de-DE" sz="1500" b="1" dirty="0">
                <a:solidFill>
                  <a:srgbClr val="01206D"/>
                </a:solidFill>
              </a:rPr>
              <a:t>über </a:t>
            </a:r>
            <a:r>
              <a:rPr lang="de-DE" altLang="de-DE" sz="1500" b="1" dirty="0" err="1" smtClean="0">
                <a:solidFill>
                  <a:srgbClr val="01206D"/>
                </a:solidFill>
              </a:rPr>
              <a:t>Heinersdorf</a:t>
            </a:r>
            <a:r>
              <a:rPr lang="de-DE" altLang="de-DE" sz="1500" b="1" dirty="0" smtClean="0">
                <a:solidFill>
                  <a:srgbClr val="01206D"/>
                </a:solidFill>
              </a:rPr>
              <a:t>, </a:t>
            </a:r>
            <a:r>
              <a:rPr lang="de-DE" altLang="de-DE" sz="1500" b="1" dirty="0" err="1" smtClean="0">
                <a:solidFill>
                  <a:srgbClr val="01206D"/>
                </a:solidFill>
              </a:rPr>
              <a:t>Arberg</a:t>
            </a:r>
            <a:r>
              <a:rPr lang="de-DE" altLang="de-DE" sz="1500" b="1" dirty="0" smtClean="0">
                <a:solidFill>
                  <a:srgbClr val="01206D"/>
                </a:solidFill>
              </a:rPr>
              <a:t>, </a:t>
            </a:r>
            <a:r>
              <a:rPr lang="de-DE" altLang="de-DE" sz="1500" b="1" dirty="0" err="1" smtClean="0">
                <a:solidFill>
                  <a:srgbClr val="01206D"/>
                </a:solidFill>
              </a:rPr>
              <a:t>Gothendorf</a:t>
            </a:r>
            <a:r>
              <a:rPr lang="de-DE" altLang="de-DE" sz="1500" b="1" dirty="0" smtClean="0">
                <a:solidFill>
                  <a:srgbClr val="01206D"/>
                </a:solidFill>
              </a:rPr>
              <a:t> </a:t>
            </a:r>
            <a:r>
              <a:rPr lang="de-DE" altLang="de-DE" sz="1500" b="1" dirty="0">
                <a:solidFill>
                  <a:srgbClr val="01206D"/>
                </a:solidFill>
              </a:rPr>
              <a:t>nach </a:t>
            </a:r>
            <a:r>
              <a:rPr lang="de-DE" altLang="de-DE" sz="1500" b="1" dirty="0" smtClean="0">
                <a:solidFill>
                  <a:srgbClr val="01206D"/>
                </a:solidFill>
              </a:rPr>
              <a:t>Wald.</a:t>
            </a:r>
            <a:r>
              <a:rPr lang="de-DE" altLang="de-DE" sz="1500" dirty="0" smtClean="0">
                <a:solidFill>
                  <a:srgbClr val="01206D"/>
                </a:solidFill>
              </a:rPr>
              <a:t>          </a:t>
            </a:r>
            <a:endParaRPr lang="de-DE" altLang="de-DE" sz="1500" dirty="0">
              <a:solidFill>
                <a:srgbClr val="01206D"/>
              </a:solidFill>
            </a:endParaRPr>
          </a:p>
          <a:p>
            <a:pPr>
              <a:spcBef>
                <a:spcPct val="50000"/>
              </a:spcBef>
              <a:buSzTx/>
              <a:buFontTx/>
              <a:buNone/>
            </a:pPr>
            <a:r>
              <a:rPr lang="de-DE" altLang="de-DE" sz="1500" b="1" dirty="0">
                <a:solidFill>
                  <a:srgbClr val="01206D"/>
                </a:solidFill>
              </a:rPr>
              <a:t>Ausklang:</a:t>
            </a:r>
            <a:r>
              <a:rPr lang="de-DE" altLang="de-DE" sz="1500" dirty="0">
                <a:solidFill>
                  <a:srgbClr val="01206D"/>
                </a:solidFill>
              </a:rPr>
              <a:t>		</a:t>
            </a:r>
            <a:r>
              <a:rPr lang="de-DE" altLang="de-DE" sz="1500" dirty="0" smtClean="0">
                <a:solidFill>
                  <a:srgbClr val="01206D"/>
                </a:solidFill>
              </a:rPr>
              <a:t>Zum Abschluss </a:t>
            </a:r>
            <a:r>
              <a:rPr lang="de-DE" altLang="de-DE" sz="1500" dirty="0">
                <a:solidFill>
                  <a:srgbClr val="01206D"/>
                </a:solidFill>
              </a:rPr>
              <a:t>ab ca. 16.00 Uhr im Reiterhof  </a:t>
            </a:r>
            <a:r>
              <a:rPr lang="de-DE" altLang="de-DE" sz="1500" dirty="0" err="1">
                <a:solidFill>
                  <a:srgbClr val="01206D"/>
                </a:solidFill>
              </a:rPr>
              <a:t>Altmühlsee</a:t>
            </a:r>
            <a:r>
              <a:rPr lang="de-DE" altLang="de-DE" sz="1500" dirty="0">
                <a:solidFill>
                  <a:srgbClr val="01206D"/>
                </a:solidFill>
              </a:rPr>
              <a:t> in 		</a:t>
            </a:r>
            <a:r>
              <a:rPr lang="de-DE" altLang="de-DE" sz="1500" dirty="0" smtClean="0">
                <a:solidFill>
                  <a:srgbClr val="01206D"/>
                </a:solidFill>
              </a:rPr>
              <a:t>Wald/</a:t>
            </a:r>
            <a:r>
              <a:rPr lang="de-DE" altLang="de-DE" sz="1500" dirty="0" err="1" smtClean="0">
                <a:solidFill>
                  <a:srgbClr val="01206D"/>
                </a:solidFill>
              </a:rPr>
              <a:t>Mooskorb</a:t>
            </a:r>
            <a:r>
              <a:rPr lang="de-DE" altLang="de-DE" sz="1500" dirty="0" smtClean="0">
                <a:solidFill>
                  <a:srgbClr val="01206D"/>
                </a:solidFill>
              </a:rPr>
              <a:t> Teilnahmeurkunden und eine deftige </a:t>
            </a:r>
            <a:r>
              <a:rPr lang="de-DE" altLang="de-DE" sz="1500" dirty="0">
                <a:solidFill>
                  <a:srgbClr val="01206D"/>
                </a:solidFill>
              </a:rPr>
              <a:t>Brotzeit.                 </a:t>
            </a:r>
          </a:p>
          <a:p>
            <a:pPr>
              <a:spcBef>
                <a:spcPct val="50000"/>
              </a:spcBef>
              <a:buSzTx/>
              <a:buFontTx/>
              <a:buNone/>
            </a:pPr>
            <a:r>
              <a:rPr lang="de-DE" altLang="de-DE" sz="1500" b="1" dirty="0">
                <a:solidFill>
                  <a:srgbClr val="01206D"/>
                </a:solidFill>
              </a:rPr>
              <a:t>Hinweise:</a:t>
            </a:r>
            <a:r>
              <a:rPr lang="de-DE" altLang="de-DE" sz="1500" dirty="0">
                <a:solidFill>
                  <a:srgbClr val="01206D"/>
                </a:solidFill>
              </a:rPr>
              <a:t>		Teilnehmen kann jeder als </a:t>
            </a:r>
            <a:r>
              <a:rPr lang="de-DE" altLang="de-DE" sz="1500" dirty="0" smtClean="0">
                <a:solidFill>
                  <a:srgbClr val="01206D"/>
                </a:solidFill>
              </a:rPr>
              <a:t>Gespann-Fahrer</a:t>
            </a:r>
            <a:r>
              <a:rPr lang="de-DE" altLang="de-DE" sz="1500" dirty="0">
                <a:solidFill>
                  <a:srgbClr val="01206D"/>
                </a:solidFill>
              </a:rPr>
              <a:t>, Beifahrer 			und auch als Reiter zu Pferd.                                         			Die Pferde müssen gut konditioniert und verkehrssicher sein.                		Die Teilnahme erfolgt auf Eigene Gefahr.                                                                                               		Jeder Teilnehmer erhält eine Streckenbeschreibung.			Während der Rast steht  uns ein Platz mit Wasser  			und Heu für die Pferde zur Verfügung.                                   		Für das leibliche Wohl der „Zweibeiner“ ist auch gesorgt.                                </a:t>
            </a:r>
          </a:p>
          <a:p>
            <a:pPr>
              <a:spcBef>
                <a:spcPct val="50000"/>
              </a:spcBef>
              <a:buSzTx/>
              <a:buFontTx/>
              <a:buNone/>
            </a:pPr>
            <a:r>
              <a:rPr lang="de-DE" altLang="de-DE" sz="1500" b="1" dirty="0">
                <a:solidFill>
                  <a:srgbClr val="01206D"/>
                </a:solidFill>
              </a:rPr>
              <a:t>Startgeld:</a:t>
            </a:r>
            <a:r>
              <a:rPr lang="de-DE" altLang="de-DE" sz="1500" dirty="0">
                <a:solidFill>
                  <a:srgbClr val="01206D"/>
                </a:solidFill>
              </a:rPr>
              <a:t>		</a:t>
            </a:r>
            <a:r>
              <a:rPr lang="de-DE" altLang="de-DE" sz="1500" dirty="0" smtClean="0">
                <a:solidFill>
                  <a:srgbClr val="01206D"/>
                </a:solidFill>
              </a:rPr>
              <a:t>50</a:t>
            </a:r>
            <a:r>
              <a:rPr lang="de-DE" altLang="de-DE" sz="1500" dirty="0">
                <a:solidFill>
                  <a:srgbClr val="01206D"/>
                </a:solidFill>
              </a:rPr>
              <a:t>,- Euro pro Gespann </a:t>
            </a:r>
            <a:r>
              <a:rPr lang="de-DE" altLang="de-DE" sz="1500" dirty="0" smtClean="0">
                <a:solidFill>
                  <a:srgbClr val="01206D"/>
                </a:solidFill>
              </a:rPr>
              <a:t>(40</a:t>
            </a:r>
            <a:r>
              <a:rPr lang="de-DE" altLang="de-DE" sz="1500" dirty="0">
                <a:solidFill>
                  <a:srgbClr val="01206D"/>
                </a:solidFill>
              </a:rPr>
              <a:t>,- Euro für Vereinsmitglieder)                               		Darin </a:t>
            </a:r>
            <a:r>
              <a:rPr lang="de-DE" altLang="de-DE" sz="1500" dirty="0" smtClean="0">
                <a:solidFill>
                  <a:srgbClr val="01206D"/>
                </a:solidFill>
              </a:rPr>
              <a:t>enthalten: Sektempfang </a:t>
            </a:r>
            <a:r>
              <a:rPr lang="de-DE" altLang="de-DE" sz="1500" dirty="0">
                <a:solidFill>
                  <a:srgbClr val="01206D"/>
                </a:solidFill>
              </a:rPr>
              <a:t>für alle </a:t>
            </a:r>
            <a:r>
              <a:rPr lang="de-DE" altLang="de-DE" sz="1500" dirty="0" smtClean="0">
                <a:solidFill>
                  <a:srgbClr val="01206D"/>
                </a:solidFill>
              </a:rPr>
              <a:t>Teilnehmer, Brotzeit- 		Buffet für </a:t>
            </a:r>
            <a:r>
              <a:rPr lang="de-DE" altLang="de-DE" sz="1500" dirty="0">
                <a:solidFill>
                  <a:srgbClr val="01206D"/>
                </a:solidFill>
              </a:rPr>
              <a:t>Fahrer </a:t>
            </a:r>
            <a:r>
              <a:rPr lang="de-DE" altLang="de-DE" sz="1500" dirty="0" smtClean="0">
                <a:solidFill>
                  <a:srgbClr val="01206D"/>
                </a:solidFill>
              </a:rPr>
              <a:t>+ einem Beifahrer u. die Teilnahmeurkunde </a:t>
            </a:r>
            <a:endParaRPr lang="de-DE" altLang="de-DE" sz="1500" dirty="0">
              <a:solidFill>
                <a:srgbClr val="01206D"/>
              </a:solidFill>
            </a:endParaRPr>
          </a:p>
          <a:p>
            <a:pPr>
              <a:spcBef>
                <a:spcPct val="50000"/>
              </a:spcBef>
              <a:buSzTx/>
              <a:buFontTx/>
              <a:buNone/>
            </a:pPr>
            <a:r>
              <a:rPr lang="de-DE" altLang="de-DE" sz="1500" b="1" dirty="0">
                <a:solidFill>
                  <a:srgbClr val="01206D"/>
                </a:solidFill>
              </a:rPr>
              <a:t>Anmeldung/Info:</a:t>
            </a:r>
            <a:r>
              <a:rPr lang="de-DE" altLang="de-DE" sz="1500" dirty="0">
                <a:solidFill>
                  <a:srgbClr val="01206D"/>
                </a:solidFill>
              </a:rPr>
              <a:t>	Horst Schwarz 09831/67620, Thomas Gutmann Tel. 			09831/619198, Wolfgang Ring 09831/9278 </a:t>
            </a:r>
          </a:p>
        </p:txBody>
      </p:sp>
      <p:sp>
        <p:nvSpPr>
          <p:cNvPr id="2053" name="Rectangle 7"/>
          <p:cNvSpPr>
            <a:spLocks noChangeArrowheads="1"/>
          </p:cNvSpPr>
          <p:nvPr/>
        </p:nvSpPr>
        <p:spPr bwMode="auto">
          <a:xfrm>
            <a:off x="1982788" y="3702050"/>
            <a:ext cx="2740025"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de-DE" altLang="de-DE" sz="2400" b="1" i="1" u="sng" dirty="0">
                <a:solidFill>
                  <a:srgbClr val="01206D"/>
                </a:solidFill>
              </a:rPr>
              <a:t>am 1. Mai </a:t>
            </a:r>
            <a:r>
              <a:rPr lang="de-DE" altLang="de-DE" sz="2400" b="1" i="1" u="sng" dirty="0" smtClean="0">
                <a:solidFill>
                  <a:srgbClr val="01206D"/>
                </a:solidFill>
              </a:rPr>
              <a:t>2019</a:t>
            </a:r>
            <a:endParaRPr lang="de-DE" altLang="de-DE" sz="2400" b="1" i="1" u="sng" dirty="0">
              <a:solidFill>
                <a:srgbClr val="01206D"/>
              </a:solidFill>
            </a:endParaRPr>
          </a:p>
        </p:txBody>
      </p:sp>
      <p:sp>
        <p:nvSpPr>
          <p:cNvPr id="2054" name="WordArt 8"/>
          <p:cNvSpPr>
            <a:spLocks noChangeArrowheads="1" noChangeShapeType="1" noTextEdit="1"/>
          </p:cNvSpPr>
          <p:nvPr/>
        </p:nvSpPr>
        <p:spPr bwMode="auto">
          <a:xfrm>
            <a:off x="393700" y="742950"/>
            <a:ext cx="6096000" cy="4787900"/>
          </a:xfrm>
          <a:prstGeom prst="rect">
            <a:avLst/>
          </a:prstGeom>
        </p:spPr>
        <p:txBody>
          <a:bodyPr spcFirstLastPara="1" wrap="none" fromWordArt="1">
            <a:prstTxWarp prst="textArchUp">
              <a:avLst>
                <a:gd name="adj" fmla="val 10800000"/>
              </a:avLst>
            </a:prstTxWarp>
          </a:bodyPr>
          <a:lstStyle/>
          <a:p>
            <a:pPr algn="ctr"/>
            <a:r>
              <a:rPr lang="en-US" sz="3600" b="1" i="1" kern="10" dirty="0" smtClean="0">
                <a:ln w="9525">
                  <a:solidFill>
                    <a:srgbClr val="000000"/>
                  </a:solidFill>
                  <a:round/>
                  <a:headEnd/>
                  <a:tailEnd/>
                </a:ln>
                <a:solidFill>
                  <a:srgbClr val="000080"/>
                </a:solidFill>
                <a:latin typeface="Times New Roman"/>
                <a:cs typeface="Times New Roman"/>
              </a:rPr>
              <a:t>24. </a:t>
            </a:r>
            <a:r>
              <a:rPr lang="en-US" sz="3600" b="1" i="1" kern="10" dirty="0" err="1">
                <a:ln w="9525">
                  <a:solidFill>
                    <a:srgbClr val="000000"/>
                  </a:solidFill>
                  <a:round/>
                  <a:headEnd/>
                  <a:tailEnd/>
                </a:ln>
                <a:solidFill>
                  <a:srgbClr val="000080"/>
                </a:solidFill>
                <a:latin typeface="Times New Roman"/>
                <a:cs typeface="Times New Roman"/>
              </a:rPr>
              <a:t>Gunzenhäuser</a:t>
            </a:r>
            <a:r>
              <a:rPr lang="en-US" sz="3600" b="1" i="1" kern="10" dirty="0">
                <a:ln w="9525">
                  <a:solidFill>
                    <a:srgbClr val="000000"/>
                  </a:solidFill>
                  <a:round/>
                  <a:headEnd/>
                  <a:tailEnd/>
                </a:ln>
                <a:solidFill>
                  <a:srgbClr val="000080"/>
                </a:solidFill>
                <a:latin typeface="Times New Roman"/>
                <a:cs typeface="Times New Roman"/>
              </a:rPr>
              <a:t> </a:t>
            </a:r>
            <a:r>
              <a:rPr lang="en-US" sz="3600" b="1" i="1" kern="10" dirty="0" err="1">
                <a:ln w="9525">
                  <a:solidFill>
                    <a:srgbClr val="000000"/>
                  </a:solidFill>
                  <a:round/>
                  <a:headEnd/>
                  <a:tailEnd/>
                </a:ln>
                <a:solidFill>
                  <a:srgbClr val="000080"/>
                </a:solidFill>
                <a:latin typeface="Times New Roman"/>
                <a:cs typeface="Times New Roman"/>
              </a:rPr>
              <a:t>Kutschenrundfahrt</a:t>
            </a:r>
            <a:endParaRPr lang="en-US" sz="3600" b="1" i="1" kern="10" dirty="0">
              <a:ln w="9525">
                <a:solidFill>
                  <a:srgbClr val="000000"/>
                </a:solidFill>
                <a:round/>
                <a:headEnd/>
                <a:tailEnd/>
              </a:ln>
              <a:solidFill>
                <a:srgbClr val="000080"/>
              </a:solidFill>
              <a:latin typeface="Times New Roman"/>
              <a:cs typeface="Times New Roman"/>
            </a:endParaRPr>
          </a:p>
        </p:txBody>
      </p:sp>
      <p:pic>
        <p:nvPicPr>
          <p:cNvPr id="2055"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52600" y="1208088"/>
            <a:ext cx="3352800" cy="261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3050" y="9632950"/>
            <a:ext cx="6324600" cy="288925"/>
          </a:xfrm>
          <a:noFill/>
        </p:spPr>
        <p:txBody>
          <a:bodyPr/>
          <a:lstStyle/>
          <a:p>
            <a:r>
              <a:rPr lang="de-DE" altLang="de-DE" sz="1400" b="1" i="1" smtClean="0">
                <a:solidFill>
                  <a:srgbClr val="01206D"/>
                </a:solidFill>
              </a:rPr>
              <a:t>Reit- und Fahrverein Gunzenhausen e.V. </a:t>
            </a:r>
          </a:p>
        </p:txBody>
      </p:sp>
      <p:sp>
        <p:nvSpPr>
          <p:cNvPr id="3075" name="Rectangle 3"/>
          <p:cNvSpPr>
            <a:spLocks noChangeArrowheads="1"/>
          </p:cNvSpPr>
          <p:nvPr/>
        </p:nvSpPr>
        <p:spPr bwMode="auto">
          <a:xfrm>
            <a:off x="533400" y="3219450"/>
            <a:ext cx="5943600"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de-DE" altLang="de-DE" sz="2400"/>
          </a:p>
        </p:txBody>
      </p:sp>
      <p:graphicFrame>
        <p:nvGraphicFramePr>
          <p:cNvPr id="3076" name="Object 4">
            <a:hlinkClick r:id="" action="ppaction://ole?verb=0"/>
          </p:cNvPr>
          <p:cNvGraphicFramePr>
            <a:graphicFrameLocks/>
          </p:cNvGraphicFramePr>
          <p:nvPr/>
        </p:nvGraphicFramePr>
        <p:xfrm>
          <a:off x="914400" y="1568450"/>
          <a:ext cx="5105400" cy="1981200"/>
        </p:xfrm>
        <a:graphic>
          <a:graphicData uri="http://schemas.openxmlformats.org/presentationml/2006/ole">
            <p:oleObj spid="_x0000_s3239" name="WordArt 2.0" r:id="rId3" imgW="4572000" imgH="3048000" progId="">
              <p:embed/>
            </p:oleObj>
          </a:graphicData>
        </a:graphic>
      </p:graphicFrame>
      <p:sp>
        <p:nvSpPr>
          <p:cNvPr id="3077" name="WordArt 8"/>
          <p:cNvSpPr>
            <a:spLocks noChangeArrowheads="1" noChangeShapeType="1" noTextEdit="1"/>
          </p:cNvSpPr>
          <p:nvPr/>
        </p:nvSpPr>
        <p:spPr bwMode="auto">
          <a:xfrm>
            <a:off x="389183" y="238038"/>
            <a:ext cx="6096000" cy="4787900"/>
          </a:xfrm>
          <a:prstGeom prst="rect">
            <a:avLst/>
          </a:prstGeom>
        </p:spPr>
        <p:txBody>
          <a:bodyPr spcFirstLastPara="1" wrap="none" fromWordArt="1">
            <a:prstTxWarp prst="textArchUp">
              <a:avLst>
                <a:gd name="adj" fmla="val 10800000"/>
              </a:avLst>
            </a:prstTxWarp>
          </a:bodyPr>
          <a:lstStyle/>
          <a:p>
            <a:pPr algn="ctr">
              <a:defRPr/>
            </a:pPr>
            <a:r>
              <a:rPr lang="en-US" sz="1800" b="1" i="1" kern="10" dirty="0" err="1">
                <a:ln w="9525">
                  <a:solidFill>
                    <a:srgbClr val="000000"/>
                  </a:solidFill>
                  <a:round/>
                  <a:headEnd/>
                  <a:tailEnd/>
                </a:ln>
                <a:solidFill>
                  <a:srgbClr val="000080"/>
                </a:solidFill>
                <a:latin typeface="Times New Roman"/>
                <a:cs typeface="Times New Roman"/>
              </a:rPr>
              <a:t>Gunzenhäuser</a:t>
            </a:r>
            <a:r>
              <a:rPr lang="en-US" sz="2800" b="1" i="1" kern="10" dirty="0">
                <a:ln w="9525">
                  <a:solidFill>
                    <a:srgbClr val="000000"/>
                  </a:solidFill>
                  <a:round/>
                  <a:headEnd/>
                  <a:tailEnd/>
                </a:ln>
                <a:solidFill>
                  <a:srgbClr val="000080"/>
                </a:solidFill>
                <a:latin typeface="Times New Roman"/>
                <a:cs typeface="Times New Roman"/>
              </a:rPr>
              <a:t> </a:t>
            </a:r>
            <a:r>
              <a:rPr lang="en-US" sz="1800" b="1" i="1" kern="10" dirty="0" err="1">
                <a:ln w="9525">
                  <a:solidFill>
                    <a:srgbClr val="000000"/>
                  </a:solidFill>
                  <a:round/>
                  <a:headEnd/>
                  <a:tailEnd/>
                </a:ln>
                <a:solidFill>
                  <a:srgbClr val="000080"/>
                </a:solidFill>
                <a:latin typeface="Times New Roman"/>
                <a:cs typeface="Times New Roman"/>
              </a:rPr>
              <a:t>Kutschenrundfahrt</a:t>
            </a:r>
            <a:endParaRPr lang="en-US" sz="1800" b="1" i="1" kern="10" dirty="0">
              <a:ln w="9525">
                <a:solidFill>
                  <a:srgbClr val="000000"/>
                </a:solidFill>
                <a:round/>
                <a:headEnd/>
                <a:tailEnd/>
              </a:ln>
              <a:solidFill>
                <a:srgbClr val="000080"/>
              </a:solidFill>
              <a:latin typeface="Times New Roman"/>
              <a:cs typeface="Times New Roman"/>
            </a:endParaRPr>
          </a:p>
        </p:txBody>
      </p:sp>
      <p:pic>
        <p:nvPicPr>
          <p:cNvPr id="3078"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76475" y="727075"/>
            <a:ext cx="2378075" cy="185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Tabelle 2"/>
          <p:cNvGraphicFramePr>
            <a:graphicFrameLocks noGrp="1"/>
          </p:cNvGraphicFramePr>
          <p:nvPr>
            <p:extLst>
              <p:ext uri="{D42A27DB-BD31-4B8C-83A1-F6EECF244321}">
                <p14:modId xmlns:p14="http://schemas.microsoft.com/office/powerpoint/2010/main" xmlns="" val="1303957096"/>
              </p:ext>
            </p:extLst>
          </p:nvPr>
        </p:nvGraphicFramePr>
        <p:xfrm>
          <a:off x="381000" y="2632075"/>
          <a:ext cx="6096000" cy="6754812"/>
        </p:xfrm>
        <a:graphic>
          <a:graphicData uri="http://schemas.openxmlformats.org/drawingml/2006/table">
            <a:tbl>
              <a:tblPr firstRow="1" firstCol="1" lastRow="1" lastCol="1" bandRow="1" bandCol="1"/>
              <a:tblGrid>
                <a:gridCol w="392340"/>
                <a:gridCol w="594401"/>
                <a:gridCol w="1519287"/>
                <a:gridCol w="3089238"/>
                <a:gridCol w="500734"/>
              </a:tblGrid>
              <a:tr h="202068">
                <a:tc>
                  <a:txBody>
                    <a:bodyPr/>
                    <a:lstStyle/>
                    <a:p>
                      <a:pPr>
                        <a:spcAft>
                          <a:spcPts val="0"/>
                        </a:spcAft>
                      </a:pPr>
                      <a:r>
                        <a:rPr lang="de-DE" sz="1200" b="1" dirty="0">
                          <a:effectLst/>
                          <a:latin typeface="Times New Roman"/>
                          <a:ea typeface="Times New Roman"/>
                        </a:rPr>
                        <a:t>Nr.</a:t>
                      </a:r>
                      <a:endParaRPr lang="de-DE" sz="1100" dirty="0">
                        <a:effectLst/>
                        <a:latin typeface="Times New Roman"/>
                        <a:ea typeface="Times New Roman"/>
                      </a:endParaRPr>
                    </a:p>
                  </a:txBody>
                  <a:tcPr marL="60839" marR="6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spcAft>
                          <a:spcPts val="0"/>
                        </a:spcAft>
                      </a:pPr>
                      <a:r>
                        <a:rPr lang="de-DE" sz="1200" b="1">
                          <a:effectLst/>
                          <a:latin typeface="Times New Roman"/>
                          <a:ea typeface="Times New Roman"/>
                        </a:rPr>
                        <a:t>Jahr</a:t>
                      </a:r>
                      <a:endParaRPr lang="de-DE" sz="1100">
                        <a:effectLst/>
                        <a:latin typeface="Times New Roman"/>
                        <a:ea typeface="Times New Roman"/>
                      </a:endParaRPr>
                    </a:p>
                  </a:txBody>
                  <a:tcPr marL="60839" marR="6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de-DE" sz="1200" b="1">
                          <a:effectLst/>
                          <a:latin typeface="Times New Roman"/>
                          <a:ea typeface="Times New Roman"/>
                        </a:rPr>
                        <a:t>Ziel</a:t>
                      </a:r>
                      <a:endParaRPr lang="de-DE" sz="1100">
                        <a:effectLst/>
                        <a:latin typeface="Times New Roman"/>
                        <a:ea typeface="Times New Roman"/>
                      </a:endParaRPr>
                    </a:p>
                  </a:txBody>
                  <a:tcPr marL="60839" marR="6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de-DE" sz="1200" b="1">
                          <a:effectLst/>
                          <a:latin typeface="Times New Roman"/>
                          <a:ea typeface="Times New Roman"/>
                        </a:rPr>
                        <a:t>Stopp</a:t>
                      </a:r>
                      <a:endParaRPr lang="de-DE" sz="1100">
                        <a:effectLst/>
                        <a:latin typeface="Times New Roman"/>
                        <a:ea typeface="Times New Roman"/>
                      </a:endParaRPr>
                    </a:p>
                  </a:txBody>
                  <a:tcPr marL="60839" marR="6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de-DE" sz="1200" b="1">
                          <a:effectLst/>
                          <a:latin typeface="Times New Roman"/>
                          <a:ea typeface="Times New Roman"/>
                        </a:rPr>
                        <a:t>km</a:t>
                      </a:r>
                      <a:endParaRPr lang="de-DE" sz="1100">
                        <a:effectLst/>
                        <a:latin typeface="Times New Roman"/>
                        <a:ea typeface="Times New Roman"/>
                      </a:endParaRPr>
                    </a:p>
                  </a:txBody>
                  <a:tcPr marL="60839" marR="6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1.</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1996</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err="1">
                          <a:effectLst/>
                          <a:latin typeface="Times New Roman"/>
                          <a:ea typeface="Times New Roman"/>
                        </a:rPr>
                        <a:t>Oberschwaningen</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Gasthof Schlicker-Schmidt</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30</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2.</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1997</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Pfofeld</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Fahrstall Rachinger</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39</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3.</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1998</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Sammenheim</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effectLst/>
                          <a:latin typeface="Times New Roman"/>
                          <a:ea typeface="Times New Roman"/>
                        </a:rPr>
                        <a:t>Pferdehof </a:t>
                      </a:r>
                      <a:r>
                        <a:rPr lang="de-DE" sz="1200" dirty="0" err="1">
                          <a:effectLst/>
                          <a:latin typeface="Times New Roman"/>
                          <a:ea typeface="Times New Roman"/>
                        </a:rPr>
                        <a:t>Bepi</a:t>
                      </a:r>
                      <a:r>
                        <a:rPr lang="de-DE" sz="1200" dirty="0">
                          <a:effectLst/>
                          <a:latin typeface="Times New Roman"/>
                          <a:ea typeface="Times New Roman"/>
                        </a:rPr>
                        <a:t> </a:t>
                      </a:r>
                      <a:r>
                        <a:rPr lang="de-DE" sz="1200" dirty="0" err="1">
                          <a:effectLst/>
                          <a:latin typeface="Times New Roman"/>
                          <a:ea typeface="Times New Roman"/>
                        </a:rPr>
                        <a:t>Schnöller</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31</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4.</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1999</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Gunzenhausen</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Altmühlschau</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30</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5.</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2000</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Biederbach</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effectLst/>
                          <a:latin typeface="Times New Roman"/>
                          <a:ea typeface="Times New Roman"/>
                        </a:rPr>
                        <a:t>Fahrstall Peter Meier</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37</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6.</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2001</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Oberhöhberg</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Fahrstall Karl Ballenberger</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34</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7.</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2002</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Kalbensteinberg</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Pferdehof  Paul</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28</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8.</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2003</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Dennenlohe</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Gutshof Brehm</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28</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9.</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2004</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Pflaumfeld</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Fahrstall Hans Gräfensteiner</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30</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10.</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2005</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Altentrüdingen</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Pferdehof Karl Rosenbauer</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33</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11.</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2006</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Bechhofen</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Reitverein Bechhofen e.V.</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32</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12.</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2007</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Taugenroth</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Reitanlage Fam. Rank</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22</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13.</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2008</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Ostheim</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Hof Georg Rosenbauer, Gasthof Oberhäuser</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35</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14.</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2009</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Obermögersheim</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Gasthaus Gebert</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30</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15.</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2010</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Oberhöhberg</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Pferdehof Karl Ballenberger</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26</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16.</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2011</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Pfofeld</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Pferdehof Karl Rachinger</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30</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17.</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2012</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Bechhofen</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Reitverein Bechhofen</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30</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18.</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2013</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Ehlheim</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Pferdehof Schotterer</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32</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19.</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2014</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Großlellenfeld</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Sonnenhof – Pferdehof Schnabel</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25</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200">
                          <a:effectLst/>
                          <a:latin typeface="Times New Roman"/>
                          <a:ea typeface="Times New Roman"/>
                        </a:rPr>
                        <a:t>20.</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a:effectLst/>
                          <a:latin typeface="Times New Roman"/>
                          <a:ea typeface="Times New Roman"/>
                        </a:rPr>
                        <a:t>2015</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a:effectLst/>
                          <a:latin typeface="Times New Roman"/>
                          <a:ea typeface="Times New Roman"/>
                        </a:rPr>
                        <a:t>Mitteleschenbach</a:t>
                      </a:r>
                      <a:endParaRPr lang="de-DE" sz="110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200" dirty="0">
                          <a:effectLst/>
                          <a:latin typeface="Times New Roman"/>
                          <a:ea typeface="Times New Roman"/>
                        </a:rPr>
                        <a:t>Reitanlage Mönchswald, Christian Meyer</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200" dirty="0">
                          <a:effectLst/>
                          <a:latin typeface="Times New Roman"/>
                          <a:ea typeface="Times New Roman"/>
                        </a:rPr>
                        <a:t>25</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100" dirty="0" smtClean="0">
                          <a:effectLst/>
                          <a:latin typeface="Times New Roman"/>
                          <a:ea typeface="Times New Roman"/>
                        </a:rPr>
                        <a:t>21.</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100" dirty="0" smtClean="0">
                          <a:effectLst/>
                          <a:latin typeface="Times New Roman"/>
                          <a:ea typeface="Times New Roman"/>
                        </a:rPr>
                        <a:t>2016</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dirty="0" err="1" smtClean="0">
                          <a:effectLst/>
                          <a:latin typeface="Times New Roman"/>
                          <a:ea typeface="Times New Roman"/>
                        </a:rPr>
                        <a:t>Altmühlseerundfahrt</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dirty="0" smtClean="0">
                          <a:effectLst/>
                          <a:latin typeface="Times New Roman"/>
                          <a:ea typeface="Times New Roman"/>
                        </a:rPr>
                        <a:t>Gasthof</a:t>
                      </a:r>
                      <a:r>
                        <a:rPr lang="de-DE" sz="1100" baseline="0" dirty="0" smtClean="0">
                          <a:effectLst/>
                          <a:latin typeface="Times New Roman"/>
                          <a:ea typeface="Times New Roman"/>
                        </a:rPr>
                        <a:t> </a:t>
                      </a:r>
                      <a:r>
                        <a:rPr lang="de-DE" sz="1100" baseline="0" dirty="0" err="1" smtClean="0">
                          <a:effectLst/>
                          <a:latin typeface="Times New Roman"/>
                          <a:ea typeface="Times New Roman"/>
                        </a:rPr>
                        <a:t>Sessler</a:t>
                      </a:r>
                      <a:r>
                        <a:rPr lang="de-DE" sz="1100" baseline="0" dirty="0" smtClean="0">
                          <a:effectLst/>
                          <a:latin typeface="Times New Roman"/>
                          <a:ea typeface="Times New Roman"/>
                        </a:rPr>
                        <a:t> – Unterwurmbach</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100" dirty="0" smtClean="0">
                          <a:effectLst/>
                          <a:latin typeface="Times New Roman"/>
                          <a:ea typeface="Times New Roman"/>
                        </a:rPr>
                        <a:t>28</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100" dirty="0" smtClean="0">
                          <a:effectLst/>
                          <a:latin typeface="Times New Roman"/>
                          <a:ea typeface="Times New Roman"/>
                        </a:rPr>
                        <a:t>22.</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100" dirty="0" smtClean="0">
                          <a:effectLst/>
                          <a:latin typeface="Times New Roman"/>
                          <a:ea typeface="Times New Roman"/>
                        </a:rPr>
                        <a:t>2017</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dirty="0" err="1" smtClean="0">
                          <a:effectLst/>
                          <a:latin typeface="Times New Roman"/>
                          <a:ea typeface="Times New Roman"/>
                        </a:rPr>
                        <a:t>Laufenbürg</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dirty="0" smtClean="0">
                          <a:effectLst/>
                          <a:latin typeface="Times New Roman"/>
                          <a:ea typeface="Times New Roman"/>
                        </a:rPr>
                        <a:t>Bauernhof</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100" dirty="0" smtClean="0">
                          <a:effectLst/>
                          <a:latin typeface="Times New Roman"/>
                          <a:ea typeface="Times New Roman"/>
                        </a:rPr>
                        <a:t>30</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100" dirty="0" smtClean="0">
                          <a:effectLst/>
                          <a:latin typeface="Times New Roman"/>
                          <a:ea typeface="Times New Roman"/>
                        </a:rPr>
                        <a:t>23.</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100" dirty="0" smtClean="0">
                          <a:effectLst/>
                          <a:latin typeface="Times New Roman"/>
                          <a:ea typeface="Times New Roman"/>
                        </a:rPr>
                        <a:t>2018</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dirty="0" err="1" smtClean="0">
                          <a:effectLst/>
                          <a:latin typeface="Times New Roman"/>
                          <a:ea typeface="Times New Roman"/>
                        </a:rPr>
                        <a:t>Triesdorf</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dirty="0" smtClean="0">
                          <a:effectLst/>
                          <a:latin typeface="Times New Roman"/>
                          <a:ea typeface="Times New Roman"/>
                        </a:rPr>
                        <a:t>Landwirtschaftliche</a:t>
                      </a:r>
                      <a:r>
                        <a:rPr lang="de-DE" sz="1100" baseline="0" dirty="0" smtClean="0">
                          <a:effectLst/>
                          <a:latin typeface="Times New Roman"/>
                          <a:ea typeface="Times New Roman"/>
                        </a:rPr>
                        <a:t>  Anstalten – Marstall</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100" dirty="0" smtClean="0">
                          <a:effectLst/>
                          <a:latin typeface="Times New Roman"/>
                          <a:ea typeface="Times New Roman"/>
                        </a:rPr>
                        <a:t>31</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1">
                <a:tc>
                  <a:txBody>
                    <a:bodyPr/>
                    <a:lstStyle/>
                    <a:p>
                      <a:pPr algn="ctr">
                        <a:spcAft>
                          <a:spcPts val="0"/>
                        </a:spcAft>
                      </a:pPr>
                      <a:r>
                        <a:rPr lang="de-DE" sz="1100" dirty="0" smtClean="0">
                          <a:effectLst/>
                          <a:latin typeface="Times New Roman"/>
                          <a:ea typeface="Times New Roman"/>
                        </a:rPr>
                        <a:t>24.</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100" dirty="0" smtClean="0">
                          <a:effectLst/>
                          <a:latin typeface="Times New Roman"/>
                          <a:ea typeface="Times New Roman"/>
                        </a:rPr>
                        <a:t>2019</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dirty="0" smtClean="0">
                          <a:effectLst/>
                          <a:latin typeface="Times New Roman"/>
                          <a:ea typeface="Times New Roman"/>
                        </a:rPr>
                        <a:t>Bechhofen</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100" dirty="0" smtClean="0">
                          <a:effectLst/>
                          <a:latin typeface="Times New Roman"/>
                          <a:ea typeface="Times New Roman"/>
                        </a:rPr>
                        <a:t>Reitverein Bechhofen</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100" dirty="0" smtClean="0">
                          <a:effectLst/>
                          <a:latin typeface="Times New Roman"/>
                          <a:ea typeface="Times New Roman"/>
                        </a:rPr>
                        <a:t>30</a:t>
                      </a:r>
                      <a:endParaRPr lang="de-DE" sz="1100" dirty="0">
                        <a:effectLst/>
                        <a:latin typeface="Times New Roman"/>
                        <a:ea typeface="Times New Roman"/>
                      </a:endParaRPr>
                    </a:p>
                  </a:txBody>
                  <a:tcPr marL="60839" marR="60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theme/theme1.xml><?xml version="1.0" encoding="utf-8"?>
<a:theme xmlns:a="http://schemas.openxmlformats.org/drawingml/2006/main" name="standard">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standard">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c:\msoffice\powerpnt\standard.ppt</Template>
  <TotalTime>0</TotalTime>
  <Pages>1</Pages>
  <Words>228</Words>
  <Application>Microsoft Office PowerPoint</Application>
  <PresentationFormat>A4-Papier (210x297 mm)</PresentationFormat>
  <Paragraphs>138</Paragraphs>
  <Slides>2</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vt:i4>
      </vt:variant>
    </vt:vector>
  </HeadingPairs>
  <TitlesOfParts>
    <vt:vector size="4" baseType="lpstr">
      <vt:lpstr>standard</vt:lpstr>
      <vt:lpstr>WordArt 2.0</vt:lpstr>
      <vt:lpstr>Der Reit- und Fahrverein Gunzenhausen e.V. &amp; Reiterhof Altmühlsee lädt ein zur</vt:lpstr>
      <vt:lpstr>Reit- und Fahrverein Gunzenhausen e.V.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Einladung</dc:title>
  <dc:creator>Standard User</dc:creator>
  <cp:lastModifiedBy>Andrea Schwarz</cp:lastModifiedBy>
  <cp:revision>54</cp:revision>
  <cp:lastPrinted>2019-01-28T08:37:15Z</cp:lastPrinted>
  <dcterms:created xsi:type="dcterms:W3CDTF">1998-04-06T12:48:32Z</dcterms:created>
  <dcterms:modified xsi:type="dcterms:W3CDTF">2019-04-16T19:46:53Z</dcterms:modified>
</cp:coreProperties>
</file>